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2"/>
  </p:notesMasterIdLst>
  <p:handoutMasterIdLst>
    <p:handoutMasterId r:id="rId13"/>
  </p:handoutMasterIdLst>
  <p:sldIdLst>
    <p:sldId id="256" r:id="rId5"/>
    <p:sldId id="277" r:id="rId6"/>
    <p:sldId id="262" r:id="rId7"/>
    <p:sldId id="289" r:id="rId8"/>
    <p:sldId id="258" r:id="rId9"/>
    <p:sldId id="264" r:id="rId10"/>
    <p:sldId id="27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3ECED8-4AA5-46B7-991A-3F47E11B9FEB}" v="55" dt="2023-12-04T01:34:25.370"/>
    <p1510:client id="{60C10D45-99C5-6128-C9F8-F436C3C4C041}" v="1518" dt="2023-12-04T03:13:13.064"/>
    <p1510:client id="{B010601A-4588-EE54-0F07-9A1B00139857}" v="26" dt="2023-12-04T16:34:24.456"/>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12/4/2023</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49100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79"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Golf BUDDY</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53516" y="5511939"/>
            <a:ext cx="4941770" cy="721446"/>
          </a:xfrm>
        </p:spPr>
        <p:txBody>
          <a:bodyPr vert="horz" lIns="91440" tIns="45720" rIns="91440" bIns="45720" rtlCol="0" anchor="t">
            <a:normAutofit/>
          </a:bodyPr>
          <a:lstStyle/>
          <a:p>
            <a:r>
              <a:rPr lang="en-US"/>
              <a:t>CS 3651 Fall 2023</a:t>
            </a:r>
          </a:p>
          <a:p>
            <a:r>
              <a:rPr lang="en-US"/>
              <a:t>Ian Boraks and Fernando Rodriguez</a:t>
            </a:r>
          </a:p>
          <a:p>
            <a:endParaRPr lang="en-US"/>
          </a:p>
        </p:txBody>
      </p:sp>
      <p:pic>
        <p:nvPicPr>
          <p:cNvPr id="4" name="Picture 3" descr="A logo for a golf club&#10;&#10;Description automatically generated">
            <a:extLst>
              <a:ext uri="{FF2B5EF4-FFF2-40B4-BE49-F238E27FC236}">
                <a16:creationId xmlns:a16="http://schemas.microsoft.com/office/drawing/2014/main" id="{5D9DBFA4-376D-23B9-A7A7-D85FD2A88E6F}"/>
              </a:ext>
            </a:extLst>
          </p:cNvPr>
          <p:cNvPicPr>
            <a:picLocks noChangeAspect="1"/>
          </p:cNvPicPr>
          <p:nvPr/>
        </p:nvPicPr>
        <p:blipFill>
          <a:blip r:embed="rId2"/>
          <a:stretch>
            <a:fillRect/>
          </a:stretch>
        </p:blipFill>
        <p:spPr>
          <a:xfrm>
            <a:off x="6902286" y="622092"/>
            <a:ext cx="4883166" cy="4114800"/>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pPr algn="ctr"/>
            <a:r>
              <a:rPr lang="en-US"/>
              <a:t>Motivation</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vert="horz" lIns="91440" tIns="45720" rIns="91440" bIns="45720" rtlCol="0" anchor="t">
            <a:normAutofit/>
          </a:bodyPr>
          <a:lstStyle/>
          <a:p>
            <a:r>
              <a:rPr lang="en-US"/>
              <a:t>We set out to revolutionize the world of mini gold with the creation of the High-Speed Golf ball shooter.</a:t>
            </a:r>
            <a:r>
              <a:rPr lang="en-US">
                <a:ea typeface="+mn-lt"/>
                <a:cs typeface="+mn-lt"/>
              </a:rPr>
              <a:t> Our initial goal was to craft a tool that not only refined golfers' putting prowess but also injected a new level of competition and excitement into the game.</a:t>
            </a:r>
            <a:r>
              <a:rPr lang="en-US"/>
              <a:t> </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a:p>
        </p:txBody>
      </p:sp>
      <p:pic>
        <p:nvPicPr>
          <p:cNvPr id="7" name="Picture 6" descr="A box with a white and pink label on it&#10;&#10;Description automatically generated">
            <a:extLst>
              <a:ext uri="{FF2B5EF4-FFF2-40B4-BE49-F238E27FC236}">
                <a16:creationId xmlns:a16="http://schemas.microsoft.com/office/drawing/2014/main" id="{638064E7-B2D2-EF84-06C4-B633A01F95F3}"/>
              </a:ext>
            </a:extLst>
          </p:cNvPr>
          <p:cNvPicPr>
            <a:picLocks noChangeAspect="1"/>
          </p:cNvPicPr>
          <p:nvPr/>
        </p:nvPicPr>
        <p:blipFill>
          <a:blip r:embed="rId2"/>
          <a:stretch>
            <a:fillRect/>
          </a:stretch>
        </p:blipFill>
        <p:spPr>
          <a:xfrm>
            <a:off x="8769128" y="1371600"/>
            <a:ext cx="3098202" cy="4114800"/>
          </a:xfrm>
          <a:prstGeom prst="rect">
            <a:avLst/>
          </a:prstGeom>
        </p:spPr>
      </p:pic>
      <p:pic>
        <p:nvPicPr>
          <p:cNvPr id="8" name="Picture 7" descr="A white machine on a blue surface&#10;&#10;Description automatically generated">
            <a:extLst>
              <a:ext uri="{FF2B5EF4-FFF2-40B4-BE49-F238E27FC236}">
                <a16:creationId xmlns:a16="http://schemas.microsoft.com/office/drawing/2014/main" id="{9AE75A82-7672-3426-BFA8-6C0B267D7787}"/>
              </a:ext>
            </a:extLst>
          </p:cNvPr>
          <p:cNvPicPr>
            <a:picLocks noChangeAspect="1"/>
          </p:cNvPicPr>
          <p:nvPr/>
        </p:nvPicPr>
        <p:blipFill>
          <a:blip r:embed="rId3"/>
          <a:stretch>
            <a:fillRect/>
          </a:stretch>
        </p:blipFill>
        <p:spPr>
          <a:xfrm>
            <a:off x="5146505" y="1371600"/>
            <a:ext cx="3098202" cy="4114800"/>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a:t>Implementation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r>
              <a:rPr lang="en-US"/>
              <a:t>Launcher</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vert="horz" lIns="91440" tIns="45720" rIns="91440" bIns="45720" rtlCol="0" anchor="t">
            <a:normAutofit/>
          </a:bodyPr>
          <a:lstStyle/>
          <a:p>
            <a:r>
              <a:rPr lang="en-US" dirty="0"/>
              <a:t>The launcher uses a 50A ESC and DRONE MOTOR to propel the ball forward at rapid speeds. The housing is 3d printed and the ball and roller are printed from TPU. </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vert="horz" lIns="91440" tIns="45720" rIns="91440" bIns="45720" rtlCol="0" anchor="t">
            <a:normAutofit lnSpcReduction="10000"/>
          </a:bodyPr>
          <a:lstStyle/>
          <a:p>
            <a:r>
              <a:rPr lang="en-US"/>
              <a:t>Game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vert="horz" lIns="91440" tIns="45720" rIns="91440" bIns="45720" rtlCol="0" anchor="t">
            <a:normAutofit/>
          </a:bodyPr>
          <a:lstStyle/>
          <a:p>
            <a:r>
              <a:rPr lang="en-US" dirty="0"/>
              <a:t>A high-powered head-to-head game where 2 players compete against each other to win. Current game mode has the players shoot 16 times each and makes more shots wins</a:t>
            </a:r>
          </a:p>
          <a:p>
            <a:endParaRPr lang="en-US"/>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vert="horz" lIns="91440" tIns="45720" rIns="91440" bIns="45720" rtlCol="0" anchor="t">
            <a:normAutofit lnSpcReduction="10000"/>
          </a:bodyPr>
          <a:lstStyle/>
          <a:p>
            <a:r>
              <a:rPr lang="en-US"/>
              <a:t>Hole</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vert="horz" lIns="91440" tIns="45720" rIns="91440" bIns="45720" rtlCol="0" anchor="t">
            <a:normAutofit/>
          </a:bodyPr>
          <a:lstStyle/>
          <a:p>
            <a:r>
              <a:rPr lang="en-US" dirty="0">
                <a:ea typeface="+mn-lt"/>
                <a:cs typeface="+mn-lt"/>
              </a:rPr>
              <a:t>The hole utilizes a dot matrix to display score and a limit switch and microphone to detect the ball. There is also a laser cut back plate that is vinyl wrapped and sublimated with our logo. </a:t>
            </a:r>
            <a:endParaRPr lang="en-US" dirty="0"/>
          </a:p>
          <a:p>
            <a:endParaRPr lang="en-US"/>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vert="horz" lIns="91440" tIns="45720" rIns="91440" bIns="45720" rtlCol="0" anchor="t">
            <a:normAutofit lnSpcReduction="10000"/>
          </a:bodyPr>
          <a:lstStyle/>
          <a:p>
            <a:r>
              <a:rPr lang="en-US"/>
              <a:t>Unique Solution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vert="horz" lIns="91440" tIns="45720" rIns="91440" bIns="45720" rtlCol="0" anchor="t">
            <a:normAutofit lnSpcReduction="10000"/>
          </a:bodyPr>
          <a:lstStyle/>
          <a:p>
            <a:r>
              <a:rPr lang="en-US" dirty="0"/>
              <a:t>The initial design had the launcher return the ball to the user. However, in the spirit of innovation and fun we wanted to use the power of the launcher better and have the user use the launcher to putt the ball .</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a:p>
        </p:txBody>
      </p: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a:t>Challenges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418865"/>
            <a:ext cx="5433204" cy="365125"/>
          </a:xfrm>
        </p:spPr>
        <p:txBody>
          <a:bodyPr vert="horz" lIns="91440" tIns="45720" rIns="91440" bIns="45720" rtlCol="0" anchor="t">
            <a:normAutofit lnSpcReduction="10000"/>
          </a:bodyPr>
          <a:lstStyle/>
          <a:p>
            <a:r>
              <a:rPr lang="en-US"/>
              <a:t>RFID</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898191"/>
            <a:ext cx="5431971" cy="2331785"/>
          </a:xfrm>
        </p:spPr>
        <p:txBody>
          <a:bodyPr vert="horz" lIns="91440" tIns="45720" rIns="91440" bIns="45720" rtlCol="0" anchor="t">
            <a:normAutofit/>
          </a:bodyPr>
          <a:lstStyle/>
          <a:p>
            <a:r>
              <a:rPr lang="en-US" sz="1600">
                <a:ea typeface="+mn-lt"/>
                <a:cs typeface="+mn-lt"/>
              </a:rPr>
              <a:t>The initial setup included golf balls embedded with RFID tags, allowing for seamless tracking of points for every player's score. However, the RFID vision hit a roadblock when the speed of the balls passing through proved too rapid for our reader to capture readings accurately. Even tuning the motor down the speeds were still too great. This challenge was compounded by the fact that while the RFID tags themselves worked as intended, when placed inside the golf ball, their performance decreased.</a:t>
            </a:r>
            <a:endParaRPr lang="en-US" sz="1600"/>
          </a:p>
          <a:p>
            <a:endParaRPr lang="en-US" sz="1600">
              <a:ea typeface="+mn-lt"/>
              <a:cs typeface="+mn-lt"/>
            </a:endParaRPr>
          </a:p>
          <a:p>
            <a:endParaRPr lang="en-US" sz="1600">
              <a:ea typeface="+mn-lt"/>
              <a:cs typeface="+mn-lt"/>
            </a:endParaRPr>
          </a:p>
          <a:p>
            <a:endParaRPr lang="en-US" sz="1600">
              <a:ea typeface="+mn-lt"/>
              <a:cs typeface="+mn-lt"/>
            </a:endParaRPr>
          </a:p>
          <a:p>
            <a:endParaRPr lang="en-US" sz="160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3429907"/>
            <a:ext cx="5433204" cy="365125"/>
          </a:xfrm>
        </p:spPr>
        <p:txBody>
          <a:bodyPr vert="horz" lIns="91440" tIns="45720" rIns="91440" bIns="45720" rtlCol="0" anchor="t">
            <a:normAutofit lnSpcReduction="10000"/>
          </a:bodyPr>
          <a:lstStyle/>
          <a:p>
            <a:r>
              <a:rPr lang="en-US"/>
              <a:t>Solution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4084118"/>
            <a:ext cx="5431971" cy="2269327"/>
          </a:xfrm>
        </p:spPr>
        <p:txBody>
          <a:bodyPr vert="horz" lIns="91440" tIns="45720" rIns="91440" bIns="45720" rtlCol="0" anchor="t">
            <a:normAutofit/>
          </a:bodyPr>
          <a:lstStyle/>
          <a:p>
            <a:r>
              <a:rPr lang="en-US" sz="1600"/>
              <a:t>The RFID problem forced us to pivot to a solution that was more robust that includes limit switches and a microphone to detect the ball. The limit switch detects if the ball has passed through the hole. The </a:t>
            </a:r>
            <a:r>
              <a:rPr lang="en-US" sz="1600">
                <a:ea typeface="+mn-lt"/>
                <a:cs typeface="+mn-lt"/>
              </a:rPr>
              <a:t>microphone i</a:t>
            </a:r>
            <a:r>
              <a:rPr lang="en-US" sz="1600"/>
              <a:t>s used to detect is a user as shot the ball.</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4</a:t>
            </a:fld>
            <a:endParaRPr lang="en-US"/>
          </a:p>
        </p:txBody>
      </p:sp>
    </p:spTree>
    <p:extLst>
      <p:ext uri="{BB962C8B-B14F-4D97-AF65-F5344CB8AC3E}">
        <p14:creationId xmlns:p14="http://schemas.microsoft.com/office/powerpoint/2010/main" val="184494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a:t>Live</a:t>
            </a:r>
            <a:br>
              <a:rPr lang="en-US"/>
            </a:br>
            <a:r>
              <a:rPr lang="en-US"/>
              <a:t>Demo</a:t>
            </a:r>
          </a:p>
        </p:txBody>
      </p:sp>
    </p:spTree>
    <p:extLst>
      <p:ext uri="{BB962C8B-B14F-4D97-AF65-F5344CB8AC3E}">
        <p14:creationId xmlns:p14="http://schemas.microsoft.com/office/powerpoint/2010/main" val="70778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a:t>Future Work</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pPr marL="285750" indent="-285750">
              <a:buFont typeface="Calibri" panose="020B0604020202020204" pitchFamily="34" charset="0"/>
              <a:buChar char="-"/>
            </a:pPr>
            <a:r>
              <a:rPr lang="en-US" dirty="0"/>
              <a:t>More refined hole made from all metal and/or 3d printed</a:t>
            </a:r>
          </a:p>
          <a:p>
            <a:pPr marL="285750" indent="-285750">
              <a:buFont typeface="Calibri" panose="020B0604020202020204" pitchFamily="34" charset="0"/>
              <a:buChar char="-"/>
            </a:pPr>
            <a:r>
              <a:rPr lang="en-US" dirty="0"/>
              <a:t>More game modes</a:t>
            </a:r>
          </a:p>
          <a:p>
            <a:pPr marL="285750" indent="-285750">
              <a:buFont typeface="Calibri" panose="020B0604020202020204" pitchFamily="34" charset="0"/>
              <a:buChar char="-"/>
            </a:pPr>
            <a:r>
              <a:rPr lang="en-US" dirty="0"/>
              <a:t>Wireless communication between launcher and hole</a:t>
            </a:r>
          </a:p>
          <a:p>
            <a:pPr marL="285750" indent="-285750">
              <a:buFont typeface="Calibri" panose="020B0604020202020204" pitchFamily="34" charset="0"/>
              <a:buChar char="-"/>
            </a:pPr>
            <a:endParaRPr lang="en-US" dirty="0"/>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7</a:t>
            </a:fld>
            <a:endParaRPr lang="en-US"/>
          </a:p>
        </p:txBody>
      </p:sp>
      <p:sp>
        <p:nvSpPr>
          <p:cNvPr id="8" name="Subtitle 7">
            <a:extLst>
              <a:ext uri="{FF2B5EF4-FFF2-40B4-BE49-F238E27FC236}">
                <a16:creationId xmlns:a16="http://schemas.microsoft.com/office/drawing/2014/main" id="{4F5D57BD-C03E-F590-4693-43BBA93B6E4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F37A69-22DE-493E-8552-03285CA5DA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CFE3C65-29EB-4E60-850B-7BD594E374E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475ABCA3-2984-4C89-9460-81718D633EC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Monoline</vt:lpstr>
      <vt:lpstr>Golf BUDDY</vt:lpstr>
      <vt:lpstr>Motivation</vt:lpstr>
      <vt:lpstr>Implementation</vt:lpstr>
      <vt:lpstr>Challenges</vt:lpstr>
      <vt:lpstr>Live Demo</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revision>94</cp:revision>
  <dcterms:created xsi:type="dcterms:W3CDTF">2023-12-04T01:30:41Z</dcterms:created>
  <dcterms:modified xsi:type="dcterms:W3CDTF">2023-12-04T17:27:49Z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